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notesMasterIdLst>
    <p:notesMasterId r:id="rId19"/>
  </p:notesMasterIdLst>
  <p:sldIdLst>
    <p:sldId id="398" r:id="rId3"/>
    <p:sldId id="392" r:id="rId4"/>
    <p:sldId id="394" r:id="rId5"/>
    <p:sldId id="373" r:id="rId6"/>
    <p:sldId id="380" r:id="rId7"/>
    <p:sldId id="381" r:id="rId8"/>
    <p:sldId id="385" r:id="rId9"/>
    <p:sldId id="395" r:id="rId10"/>
    <p:sldId id="396" r:id="rId11"/>
    <p:sldId id="397" r:id="rId12"/>
    <p:sldId id="379" r:id="rId13"/>
    <p:sldId id="376" r:id="rId14"/>
    <p:sldId id="374" r:id="rId15"/>
    <p:sldId id="399" r:id="rId16"/>
    <p:sldId id="400" r:id="rId17"/>
    <p:sldId id="378" r:id="rId18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na Innus" initials="K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759"/>
    <a:srgbClr val="000000"/>
    <a:srgbClr val="FFFFFF"/>
    <a:srgbClr val="ED4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533" autoAdjust="0"/>
  </p:normalViewPr>
  <p:slideViewPr>
    <p:cSldViewPr snapToGrid="0">
      <p:cViewPr>
        <p:scale>
          <a:sx n="69" d="100"/>
          <a:sy n="69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5B284-29A2-493C-94A0-08C4D257C3F9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E128DC-005F-450B-A4C3-FB484E1D9D1E}">
      <dgm:prSet phldrT="[Text]"/>
      <dgm:spPr/>
      <dgm:t>
        <a:bodyPr/>
        <a:lstStyle/>
        <a:p>
          <a:r>
            <a:rPr lang="lv-LV" dirty="0" smtClean="0"/>
            <a:t>Programmēšanas pamati</a:t>
          </a:r>
          <a:endParaRPr lang="en-US" dirty="0"/>
        </a:p>
      </dgm:t>
    </dgm:pt>
    <dgm:pt modelId="{A97CE562-8B60-4FC9-8C86-C0465707AB64}" type="parTrans" cxnId="{261550C1-56F0-4EBD-B6DE-8E6BC45140FE}">
      <dgm:prSet/>
      <dgm:spPr/>
      <dgm:t>
        <a:bodyPr/>
        <a:lstStyle/>
        <a:p>
          <a:endParaRPr lang="en-US"/>
        </a:p>
      </dgm:t>
    </dgm:pt>
    <dgm:pt modelId="{A687098F-0761-4401-A20B-56CEFD4116D9}" type="sibTrans" cxnId="{261550C1-56F0-4EBD-B6DE-8E6BC45140FE}">
      <dgm:prSet/>
      <dgm:spPr/>
      <dgm:t>
        <a:bodyPr/>
        <a:lstStyle/>
        <a:p>
          <a:endParaRPr lang="en-US"/>
        </a:p>
      </dgm:t>
    </dgm:pt>
    <dgm:pt modelId="{C7226125-0DFC-4D31-BEF3-C6922E8F88D1}">
      <dgm:prSet phldrT="[Text]"/>
      <dgm:spPr/>
      <dgm:t>
        <a:bodyPr/>
        <a:lstStyle/>
        <a:p>
          <a:r>
            <a:rPr lang="lv-LV" dirty="0" err="1" smtClean="0"/>
            <a:t>Start(IT</a:t>
          </a:r>
          <a:r>
            <a:rPr lang="lv-LV" dirty="0" smtClean="0"/>
            <a:t>) </a:t>
          </a:r>
          <a:endParaRPr lang="en-US" dirty="0"/>
        </a:p>
      </dgm:t>
    </dgm:pt>
    <dgm:pt modelId="{B43F83E1-4DD0-4DF9-967A-1FADB1EED30D}" type="parTrans" cxnId="{5186E44C-E8BF-4030-9488-DDCF70A57616}">
      <dgm:prSet/>
      <dgm:spPr/>
      <dgm:t>
        <a:bodyPr/>
        <a:lstStyle/>
        <a:p>
          <a:endParaRPr lang="en-US"/>
        </a:p>
      </dgm:t>
    </dgm:pt>
    <dgm:pt modelId="{96045E22-4C68-4448-8A48-68007257A997}" type="sibTrans" cxnId="{5186E44C-E8BF-4030-9488-DDCF70A57616}">
      <dgm:prSet/>
      <dgm:spPr/>
      <dgm:t>
        <a:bodyPr/>
        <a:lstStyle/>
        <a:p>
          <a:endParaRPr lang="en-US"/>
        </a:p>
      </dgm:t>
    </dgm:pt>
    <dgm:pt modelId="{933EA3C0-E2BD-4512-8AEE-D4424F17A269}">
      <dgm:prSet phldrT="[Text]"/>
      <dgm:spPr/>
      <dgm:t>
        <a:bodyPr/>
        <a:lstStyle/>
        <a:p>
          <a:r>
            <a:rPr lang="lv-LV" dirty="0" smtClean="0"/>
            <a:t>Datorika</a:t>
          </a:r>
          <a:endParaRPr lang="en-US" dirty="0"/>
        </a:p>
      </dgm:t>
    </dgm:pt>
    <dgm:pt modelId="{2FE44AB7-1803-47F4-A79E-109134C995C1}" type="parTrans" cxnId="{7A57D1C8-244C-4D1C-9F8E-756499859164}">
      <dgm:prSet/>
      <dgm:spPr/>
      <dgm:t>
        <a:bodyPr/>
        <a:lstStyle/>
        <a:p>
          <a:endParaRPr lang="en-US"/>
        </a:p>
      </dgm:t>
    </dgm:pt>
    <dgm:pt modelId="{5926E07F-18A8-4E45-8D54-37E84B433A44}" type="sibTrans" cxnId="{7A57D1C8-244C-4D1C-9F8E-756499859164}">
      <dgm:prSet/>
      <dgm:spPr/>
      <dgm:t>
        <a:bodyPr/>
        <a:lstStyle/>
        <a:p>
          <a:endParaRPr lang="en-US"/>
        </a:p>
      </dgm:t>
    </dgm:pt>
    <dgm:pt modelId="{41838F10-D760-43E4-9EFC-CE3C3043B4EA}">
      <dgm:prSet phldrT="[Text]"/>
      <dgm:spPr/>
      <dgm:t>
        <a:bodyPr/>
        <a:lstStyle/>
        <a:p>
          <a:endParaRPr lang="en-US" dirty="0"/>
        </a:p>
      </dgm:t>
    </dgm:pt>
    <dgm:pt modelId="{BCB62573-C59A-41B2-A559-6AF7331A9A62}" type="sibTrans" cxnId="{69A6A4A0-2407-4B8E-9151-47EAAF135D2F}">
      <dgm:prSet/>
      <dgm:spPr/>
      <dgm:t>
        <a:bodyPr/>
        <a:lstStyle/>
        <a:p>
          <a:endParaRPr lang="en-US"/>
        </a:p>
      </dgm:t>
    </dgm:pt>
    <dgm:pt modelId="{0896F68A-E699-427F-9154-8A03B9C42080}" type="parTrans" cxnId="{69A6A4A0-2407-4B8E-9151-47EAAF135D2F}">
      <dgm:prSet/>
      <dgm:spPr/>
      <dgm:t>
        <a:bodyPr/>
        <a:lstStyle/>
        <a:p>
          <a:endParaRPr lang="en-US"/>
        </a:p>
      </dgm:t>
    </dgm:pt>
    <dgm:pt modelId="{5FFB66DD-FBED-4F62-845F-7B58F8A1C6F0}" type="pres">
      <dgm:prSet presAssocID="{6955B284-29A2-493C-94A0-08C4D257C3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E6E11A-16EA-4636-B189-3D592429C03E}" type="pres">
      <dgm:prSet presAssocID="{41838F10-D760-43E4-9EFC-CE3C3043B4EA}" presName="linNode" presStyleCnt="0"/>
      <dgm:spPr/>
    </dgm:pt>
    <dgm:pt modelId="{ADE56095-8B2A-47B2-9B31-53D101D07E7C}" type="pres">
      <dgm:prSet presAssocID="{41838F10-D760-43E4-9EFC-CE3C3043B4EA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F1134-08EA-4A27-A6B4-55FB4AAA7225}" type="pres">
      <dgm:prSet presAssocID="{41838F10-D760-43E4-9EFC-CE3C3043B4EA}" presName="bracket" presStyleLbl="parChTrans1D1" presStyleIdx="0" presStyleCnt="2"/>
      <dgm:spPr/>
    </dgm:pt>
    <dgm:pt modelId="{E0ADAC5A-5748-47F5-9CDF-E3E3202C06F5}" type="pres">
      <dgm:prSet presAssocID="{41838F10-D760-43E4-9EFC-CE3C3043B4EA}" presName="spH" presStyleCnt="0"/>
      <dgm:spPr/>
    </dgm:pt>
    <dgm:pt modelId="{D8F5DD7F-8FB6-4E4A-A972-09445A9092D8}" type="pres">
      <dgm:prSet presAssocID="{41838F10-D760-43E4-9EFC-CE3C3043B4EA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77AE6-8A80-4EA0-9993-F33D11D01D30}" type="pres">
      <dgm:prSet presAssocID="{BCB62573-C59A-41B2-A559-6AF7331A9A62}" presName="spV" presStyleCnt="0"/>
      <dgm:spPr/>
    </dgm:pt>
    <dgm:pt modelId="{5FE2624A-3057-4B89-AE5D-684C2D7AFF66}" type="pres">
      <dgm:prSet presAssocID="{C7226125-0DFC-4D31-BEF3-C6922E8F88D1}" presName="linNode" presStyleCnt="0"/>
      <dgm:spPr/>
    </dgm:pt>
    <dgm:pt modelId="{76C947AD-70C4-4569-80FA-F60E77A923C9}" type="pres">
      <dgm:prSet presAssocID="{C7226125-0DFC-4D31-BEF3-C6922E8F88D1}" presName="parTx" presStyleLbl="revTx" presStyleIdx="1" presStyleCnt="2" custLinFactNeighborX="-978" custLinFactNeighborY="-699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E4F6A-DE8E-4615-AEDC-2DB25D56D778}" type="pres">
      <dgm:prSet presAssocID="{C7226125-0DFC-4D31-BEF3-C6922E8F88D1}" presName="bracket" presStyleLbl="parChTrans1D1" presStyleIdx="1" presStyleCnt="2"/>
      <dgm:spPr/>
    </dgm:pt>
    <dgm:pt modelId="{7B2C1582-41EF-4CB7-9103-723F70EEB237}" type="pres">
      <dgm:prSet presAssocID="{C7226125-0DFC-4D31-BEF3-C6922E8F88D1}" presName="spH" presStyleCnt="0"/>
      <dgm:spPr/>
    </dgm:pt>
    <dgm:pt modelId="{C6F280D0-E48A-482D-A1CA-EC8E22C32FA7}" type="pres">
      <dgm:prSet presAssocID="{C7226125-0DFC-4D31-BEF3-C6922E8F88D1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BE744C-321A-4AEC-B677-DB4E7E97C5C5}" type="presOf" srcId="{41838F10-D760-43E4-9EFC-CE3C3043B4EA}" destId="{ADE56095-8B2A-47B2-9B31-53D101D07E7C}" srcOrd="0" destOrd="0" presId="urn:diagrams.loki3.com/BracketList"/>
    <dgm:cxn modelId="{69A6A4A0-2407-4B8E-9151-47EAAF135D2F}" srcId="{6955B284-29A2-493C-94A0-08C4D257C3F9}" destId="{41838F10-D760-43E4-9EFC-CE3C3043B4EA}" srcOrd="0" destOrd="0" parTransId="{0896F68A-E699-427F-9154-8A03B9C42080}" sibTransId="{BCB62573-C59A-41B2-A559-6AF7331A9A62}"/>
    <dgm:cxn modelId="{4360C64C-6722-4D3F-8AF2-8610A3975F4C}" type="presOf" srcId="{6955B284-29A2-493C-94A0-08C4D257C3F9}" destId="{5FFB66DD-FBED-4F62-845F-7B58F8A1C6F0}" srcOrd="0" destOrd="0" presId="urn:diagrams.loki3.com/BracketList"/>
    <dgm:cxn modelId="{24F7FCEC-B660-4FC5-AB5B-E4E8EB599298}" type="presOf" srcId="{933EA3C0-E2BD-4512-8AEE-D4424F17A269}" destId="{C6F280D0-E48A-482D-A1CA-EC8E22C32FA7}" srcOrd="0" destOrd="0" presId="urn:diagrams.loki3.com/BracketList"/>
    <dgm:cxn modelId="{8B7F6BB8-9154-4A9E-B56C-4B90C1134EE7}" type="presOf" srcId="{C7226125-0DFC-4D31-BEF3-C6922E8F88D1}" destId="{76C947AD-70C4-4569-80FA-F60E77A923C9}" srcOrd="0" destOrd="0" presId="urn:diagrams.loki3.com/BracketList"/>
    <dgm:cxn modelId="{7A57D1C8-244C-4D1C-9F8E-756499859164}" srcId="{C7226125-0DFC-4D31-BEF3-C6922E8F88D1}" destId="{933EA3C0-E2BD-4512-8AEE-D4424F17A269}" srcOrd="0" destOrd="0" parTransId="{2FE44AB7-1803-47F4-A79E-109134C995C1}" sibTransId="{5926E07F-18A8-4E45-8D54-37E84B433A44}"/>
    <dgm:cxn modelId="{5186E44C-E8BF-4030-9488-DDCF70A57616}" srcId="{6955B284-29A2-493C-94A0-08C4D257C3F9}" destId="{C7226125-0DFC-4D31-BEF3-C6922E8F88D1}" srcOrd="1" destOrd="0" parTransId="{B43F83E1-4DD0-4DF9-967A-1FADB1EED30D}" sibTransId="{96045E22-4C68-4448-8A48-68007257A997}"/>
    <dgm:cxn modelId="{261550C1-56F0-4EBD-B6DE-8E6BC45140FE}" srcId="{41838F10-D760-43E4-9EFC-CE3C3043B4EA}" destId="{07E128DC-005F-450B-A4C3-FB484E1D9D1E}" srcOrd="0" destOrd="0" parTransId="{A97CE562-8B60-4FC9-8C86-C0465707AB64}" sibTransId="{A687098F-0761-4401-A20B-56CEFD4116D9}"/>
    <dgm:cxn modelId="{3BF73640-E054-49C6-AB65-1D908D04F074}" type="presOf" srcId="{07E128DC-005F-450B-A4C3-FB484E1D9D1E}" destId="{D8F5DD7F-8FB6-4E4A-A972-09445A9092D8}" srcOrd="0" destOrd="0" presId="urn:diagrams.loki3.com/BracketList"/>
    <dgm:cxn modelId="{70A64622-D8B6-465E-8BBD-61421B1504EA}" type="presParOf" srcId="{5FFB66DD-FBED-4F62-845F-7B58F8A1C6F0}" destId="{A1E6E11A-16EA-4636-B189-3D592429C03E}" srcOrd="0" destOrd="0" presId="urn:diagrams.loki3.com/BracketList"/>
    <dgm:cxn modelId="{4AF43737-CB71-4106-A66A-3B626102F32A}" type="presParOf" srcId="{A1E6E11A-16EA-4636-B189-3D592429C03E}" destId="{ADE56095-8B2A-47B2-9B31-53D101D07E7C}" srcOrd="0" destOrd="0" presId="urn:diagrams.loki3.com/BracketList"/>
    <dgm:cxn modelId="{6E1C3FEB-8C07-48EC-9F5D-6DD137CE14DB}" type="presParOf" srcId="{A1E6E11A-16EA-4636-B189-3D592429C03E}" destId="{553F1134-08EA-4A27-A6B4-55FB4AAA7225}" srcOrd="1" destOrd="0" presId="urn:diagrams.loki3.com/BracketList"/>
    <dgm:cxn modelId="{78CA4ADF-8BFD-4466-9D17-3B5B11DE9B7F}" type="presParOf" srcId="{A1E6E11A-16EA-4636-B189-3D592429C03E}" destId="{E0ADAC5A-5748-47F5-9CDF-E3E3202C06F5}" srcOrd="2" destOrd="0" presId="urn:diagrams.loki3.com/BracketList"/>
    <dgm:cxn modelId="{473A601E-7780-498D-A514-8BB432A41F88}" type="presParOf" srcId="{A1E6E11A-16EA-4636-B189-3D592429C03E}" destId="{D8F5DD7F-8FB6-4E4A-A972-09445A9092D8}" srcOrd="3" destOrd="0" presId="urn:diagrams.loki3.com/BracketList"/>
    <dgm:cxn modelId="{E298E701-4674-488B-A4E8-0944F1809153}" type="presParOf" srcId="{5FFB66DD-FBED-4F62-845F-7B58F8A1C6F0}" destId="{17377AE6-8A80-4EA0-9993-F33D11D01D30}" srcOrd="1" destOrd="0" presId="urn:diagrams.loki3.com/BracketList"/>
    <dgm:cxn modelId="{9EA2DC40-A813-4408-97A0-359697FBBBA5}" type="presParOf" srcId="{5FFB66DD-FBED-4F62-845F-7B58F8A1C6F0}" destId="{5FE2624A-3057-4B89-AE5D-684C2D7AFF66}" srcOrd="2" destOrd="0" presId="urn:diagrams.loki3.com/BracketList"/>
    <dgm:cxn modelId="{CE46C8CC-FC5B-4DC5-8CFB-CC5C22EFE280}" type="presParOf" srcId="{5FE2624A-3057-4B89-AE5D-684C2D7AFF66}" destId="{76C947AD-70C4-4569-80FA-F60E77A923C9}" srcOrd="0" destOrd="0" presId="urn:diagrams.loki3.com/BracketList"/>
    <dgm:cxn modelId="{473FFAA8-A957-49FD-AF1A-500DE2CE347A}" type="presParOf" srcId="{5FE2624A-3057-4B89-AE5D-684C2D7AFF66}" destId="{5F4E4F6A-DE8E-4615-AEDC-2DB25D56D778}" srcOrd="1" destOrd="0" presId="urn:diagrams.loki3.com/BracketList"/>
    <dgm:cxn modelId="{BC6A5CC4-7143-4594-B0EB-94A22B998275}" type="presParOf" srcId="{5FE2624A-3057-4B89-AE5D-684C2D7AFF66}" destId="{7B2C1582-41EF-4CB7-9103-723F70EEB237}" srcOrd="2" destOrd="0" presId="urn:diagrams.loki3.com/BracketList"/>
    <dgm:cxn modelId="{ACE4A8B4-31CF-45FE-8855-4F70340CB19A}" type="presParOf" srcId="{5FE2624A-3057-4B89-AE5D-684C2D7AFF66}" destId="{C6F280D0-E48A-482D-A1CA-EC8E22C32FA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56095-8B2A-47B2-9B31-53D101D07E7C}">
      <dsp:nvSpPr>
        <dsp:cNvPr id="0" name=""/>
        <dsp:cNvSpPr/>
      </dsp:nvSpPr>
      <dsp:spPr>
        <a:xfrm>
          <a:off x="3939" y="123419"/>
          <a:ext cx="2014807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939" y="123419"/>
        <a:ext cx="2014807" cy="653400"/>
      </dsp:txXfrm>
    </dsp:sp>
    <dsp:sp modelId="{553F1134-08EA-4A27-A6B4-55FB4AAA7225}">
      <dsp:nvSpPr>
        <dsp:cNvPr id="0" name=""/>
        <dsp:cNvSpPr/>
      </dsp:nvSpPr>
      <dsp:spPr>
        <a:xfrm>
          <a:off x="2018747" y="103000"/>
          <a:ext cx="402961" cy="694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5DD7F-8FB6-4E4A-A972-09445A9092D8}">
      <dsp:nvSpPr>
        <dsp:cNvPr id="0" name=""/>
        <dsp:cNvSpPr/>
      </dsp:nvSpPr>
      <dsp:spPr>
        <a:xfrm>
          <a:off x="2582893" y="103000"/>
          <a:ext cx="5480277" cy="694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3300" kern="1200" dirty="0" smtClean="0"/>
            <a:t>Programmēšanas pamati</a:t>
          </a:r>
          <a:endParaRPr lang="en-US" sz="3300" kern="1200" dirty="0"/>
        </a:p>
      </dsp:txBody>
      <dsp:txXfrm>
        <a:off x="2582893" y="103000"/>
        <a:ext cx="5480277" cy="694237"/>
      </dsp:txXfrm>
    </dsp:sp>
    <dsp:sp modelId="{76C947AD-70C4-4569-80FA-F60E77A923C9}">
      <dsp:nvSpPr>
        <dsp:cNvPr id="0" name=""/>
        <dsp:cNvSpPr/>
      </dsp:nvSpPr>
      <dsp:spPr>
        <a:xfrm>
          <a:off x="0" y="479482"/>
          <a:ext cx="2014807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300" kern="1200" dirty="0" err="1" smtClean="0"/>
            <a:t>Start(IT</a:t>
          </a:r>
          <a:r>
            <a:rPr lang="lv-LV" sz="3300" kern="1200" dirty="0" smtClean="0"/>
            <a:t>) </a:t>
          </a:r>
          <a:endParaRPr lang="en-US" sz="3300" kern="1200" dirty="0"/>
        </a:p>
      </dsp:txBody>
      <dsp:txXfrm>
        <a:off x="0" y="479482"/>
        <a:ext cx="2014807" cy="653400"/>
      </dsp:txXfrm>
    </dsp:sp>
    <dsp:sp modelId="{5F4E4F6A-DE8E-4615-AEDC-2DB25D56D778}">
      <dsp:nvSpPr>
        <dsp:cNvPr id="0" name=""/>
        <dsp:cNvSpPr/>
      </dsp:nvSpPr>
      <dsp:spPr>
        <a:xfrm>
          <a:off x="2018747" y="916038"/>
          <a:ext cx="402961" cy="694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280D0-E48A-482D-A1CA-EC8E22C32FA7}">
      <dsp:nvSpPr>
        <dsp:cNvPr id="0" name=""/>
        <dsp:cNvSpPr/>
      </dsp:nvSpPr>
      <dsp:spPr>
        <a:xfrm>
          <a:off x="2582893" y="916038"/>
          <a:ext cx="5480277" cy="694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3300" kern="1200" dirty="0" smtClean="0"/>
            <a:t>Datorika</a:t>
          </a:r>
          <a:endParaRPr lang="en-US" sz="3300" kern="1200" dirty="0"/>
        </a:p>
      </dsp:txBody>
      <dsp:txXfrm>
        <a:off x="2582893" y="916038"/>
        <a:ext cx="5480277" cy="694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BD9499-2CF8-4EB4-BB24-D3FE9F6126A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D5D651-4D73-4B4C-9569-ECB72A7C7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5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7538F-C6E6-4303-BDE9-42D6B52C4A4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2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lv-LV" sz="1400" b="1" dirty="0" smtClean="0">
                <a:solidFill>
                  <a:srgbClr val="000000"/>
                </a:solidFill>
                <a:latin typeface="Consolas" charset="0"/>
                <a:ea typeface="Verdana"/>
                <a:cs typeface="Verdana"/>
              </a:rPr>
              <a:t>Kāpēc šāds projekts ir nepieciešams?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75% no Latvijas iedzīvotājiem pamata IT zināšanas būtiski ietekmē biznesa veidošanas iespējas, darba iegūšanas vai algas palielināšanas iespējas.</a:t>
            </a:r>
          </a:p>
          <a:p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25% no Latvijas iedzīvotājiem skolas līmeņa programmēšanas zināšanas ietekmēs biznesa veidošanu vai darba </a:t>
            </a:r>
            <a:r>
              <a:rPr lang="lv-LV" dirty="0" err="1" smtClean="0"/>
              <a:t>iegušanu</a:t>
            </a:r>
            <a:endParaRPr lang="lv-LV" dirty="0" smtClean="0"/>
          </a:p>
          <a:p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IT zināšanām ir izšķiroša ietekme valsts attīstībā, jo IT ir viena no eksportspējīgākajām nozarēm, turklāt samazina emigrāciju.</a:t>
            </a:r>
          </a:p>
          <a:p>
            <a:r>
              <a:rPr lang="lv-LV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90% darba vietu Eiropā pieprasa izpratni par Informācijas un komunikāciju tehnoloģijām, un ir aprēķināts, ka ap 2020.gadu Eiropā būs 900000 neaizpildītas darba vietas IT jomā dēļ speciālistu trūkuma. </a:t>
            </a:r>
          </a:p>
          <a:p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Pašlaik mazāk kā 15% Eiropas studentu ir pieeja kvalitatīvai IT izglītībai.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IT nozares attīstība veicina reģionālo tautsaimniecību, mazina emigrāciju no Latvijas novadiem</a:t>
            </a:r>
            <a:endParaRPr lang="lv-LV" sz="1050" dirty="0" smtClean="0">
              <a:solidFill>
                <a:srgbClr val="000000"/>
              </a:solidFill>
              <a:latin typeface="Verdana" charset="0"/>
              <a:ea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5D651-4D73-4B4C-9569-ECB72A7C7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68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1200" dirty="0" smtClean="0"/>
              <a:t>Sagatavotie mācību materiāli</a:t>
            </a:r>
          </a:p>
          <a:p>
            <a:pPr marL="0" indent="0">
              <a:buNone/>
            </a:pPr>
            <a:r>
              <a:rPr lang="lv-LV" sz="1200" dirty="0" smtClean="0"/>
              <a:t>1.klasei - </a:t>
            </a:r>
            <a:r>
              <a:rPr lang="en-US" sz="1200" dirty="0" smtClean="0"/>
              <a:t>2</a:t>
            </a:r>
            <a:r>
              <a:rPr lang="lv-LV" sz="1200" dirty="0" smtClean="0"/>
              <a:t>7</a:t>
            </a:r>
          </a:p>
          <a:p>
            <a:pPr marL="0" indent="0">
              <a:buNone/>
            </a:pPr>
            <a:r>
              <a:rPr lang="lv-LV" sz="1200" dirty="0" smtClean="0"/>
              <a:t>4.klasei - </a:t>
            </a:r>
            <a:r>
              <a:rPr lang="en-US" sz="1200" dirty="0" smtClean="0"/>
              <a:t>2</a:t>
            </a:r>
            <a:r>
              <a:rPr lang="lv-LV" sz="1200" dirty="0" smtClean="0"/>
              <a:t>9</a:t>
            </a:r>
          </a:p>
          <a:p>
            <a:pPr marL="0" indent="0">
              <a:buNone/>
            </a:pPr>
            <a:r>
              <a:rPr lang="lv-LV" sz="1200" dirty="0" smtClean="0"/>
              <a:t>7.klasei - </a:t>
            </a:r>
            <a:r>
              <a:rPr lang="en-US" sz="1200" dirty="0" smtClean="0"/>
              <a:t>2</a:t>
            </a:r>
            <a:r>
              <a:rPr lang="lv-LV" sz="1200" dirty="0" smtClean="0"/>
              <a:t>7</a:t>
            </a:r>
          </a:p>
          <a:p>
            <a:pPr marL="0" indent="0">
              <a:buNone/>
            </a:pPr>
            <a:r>
              <a:rPr lang="lv-LV" sz="1200" dirty="0" smtClean="0"/>
              <a:t>7.klasei padziļinātais kurss – </a:t>
            </a:r>
            <a:r>
              <a:rPr lang="en-US" sz="1200" dirty="0" smtClean="0"/>
              <a:t>55</a:t>
            </a:r>
            <a:endParaRPr lang="lv-LV" sz="1200" dirty="0" smtClean="0"/>
          </a:p>
          <a:p>
            <a:pPr marL="0" indent="0">
              <a:buNone/>
            </a:pPr>
            <a:r>
              <a:rPr lang="lv-LV" sz="1200" dirty="0" smtClean="0"/>
              <a:t>Kopā:138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5D651-4D73-4B4C-9569-ECB72A7C7A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4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5D651-4D73-4B4C-9569-ECB72A7C7A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7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5D651-4D73-4B4C-9569-ECB72A7C7A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2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5D651-4D73-4B4C-9569-ECB72A7C7A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5D651-4D73-4B4C-9569-ECB72A7C7A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3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7538F-C6E6-4303-BDE9-42D6B52C4A4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6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iStock_000010182594Large1-copy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013325"/>
            <a:ext cx="6408738" cy="100806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pic>
        <p:nvPicPr>
          <p:cNvPr id="10246" name="Picture 6" descr="startit-plate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7092950" cy="2128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EEAEDC-ADE1-9C43-96F9-00CD8E927DA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33375"/>
            <a:ext cx="5338763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iStock_000010182594Large1-copy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013325"/>
            <a:ext cx="6408738" cy="100806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pic>
        <p:nvPicPr>
          <p:cNvPr id="10246" name="Picture 6" descr="startit-plate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7092950" cy="2128837"/>
          </a:xfrm>
          <a:prstGeom prst="rect">
            <a:avLst/>
          </a:prstGeom>
          <a:noFill/>
        </p:spPr>
      </p:pic>
      <p:sp>
        <p:nvSpPr>
          <p:cNvPr id="10247" name="Rectangle 7"/>
          <p:cNvSpPr>
            <a:spLocks noChangeArrowheads="1"/>
          </p:cNvSpPr>
          <p:nvPr userDrawn="1"/>
        </p:nvSpPr>
        <p:spPr bwMode="auto">
          <a:xfrm>
            <a:off x="323850" y="2703770"/>
            <a:ext cx="3486150" cy="6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endParaRPr lang="en-GB" sz="1600" b="1" dirty="0">
              <a:solidFill>
                <a:srgbClr val="000000"/>
              </a:solidFill>
              <a:latin typeface="Consolas" charset="0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4082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EEAEDC-ADE1-9C43-96F9-00CD8E927D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33375"/>
            <a:ext cx="5338763" cy="1079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7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60350"/>
            <a:ext cx="5940425" cy="1152525"/>
          </a:xfrm>
          <a:prstGeom prst="rect">
            <a:avLst/>
          </a:prstGeom>
          <a:solidFill>
            <a:srgbClr val="ED4F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Verdana"/>
              <a:ea typeface="Verdana"/>
              <a:cs typeface="Verdana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75"/>
            <a:ext cx="53387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83820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/>
                <a:ea typeface="Verdana"/>
                <a:cs typeface="Verdana"/>
              </a:defRPr>
            </a:lvl1pPr>
          </a:lstStyle>
          <a:p>
            <a:fld id="{7628BE64-1D80-1044-8F82-99416CD1A3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Verdan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nsolas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nsolas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nsolas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nsolas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nsolas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nsolas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nsolas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nsolas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/>
          <a:ea typeface="Verdana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/>
          <a:ea typeface="Verdana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/>
          <a:ea typeface="Verdana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Verdana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/>
          <a:ea typeface="Verdana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60350"/>
            <a:ext cx="5940425" cy="1152525"/>
          </a:xfrm>
          <a:prstGeom prst="rect">
            <a:avLst/>
          </a:prstGeom>
          <a:solidFill>
            <a:srgbClr val="ED4F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75"/>
            <a:ext cx="53387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83820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/>
                <a:ea typeface="Verdana"/>
                <a:cs typeface="Verdana"/>
              </a:defRPr>
            </a:lvl1pPr>
          </a:lstStyle>
          <a:p>
            <a:fld id="{7628BE64-1D80-1044-8F82-99416CD1A3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9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Verdan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nsolas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nsolas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nsolas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nsolas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nsolas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nsolas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nsolas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nsolas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/>
          <a:ea typeface="Verdana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/>
          <a:ea typeface="Verdana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/>
          <a:ea typeface="Verdana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Verdana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/>
          <a:ea typeface="Verdana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startit.lv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atorika_Piloti_20160108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hyperlink" Target="http://www.startit.lv/datorik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-7691" y="3711527"/>
            <a:ext cx="7096972" cy="18422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Verdan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9pPr>
          </a:lstStyle>
          <a:p>
            <a:endParaRPr lang="lv-LV" sz="2400" kern="0" dirty="0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137903" y="3976777"/>
            <a:ext cx="6951378" cy="15770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Verdan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9pPr>
          </a:lstStyle>
          <a:p>
            <a:r>
              <a:rPr lang="lv-LV" sz="3200" kern="0" dirty="0" smtClean="0">
                <a:solidFill>
                  <a:srgbClr val="000000"/>
                </a:solidFill>
              </a:rPr>
              <a:t>Start(IT)</a:t>
            </a:r>
          </a:p>
          <a:p>
            <a:r>
              <a:rPr lang="lv-LV" sz="2400" kern="0" dirty="0" smtClean="0">
                <a:solidFill>
                  <a:srgbClr val="000000"/>
                </a:solidFill>
              </a:rPr>
              <a:t>Tuvina izglītību darba tirgum – palielinot IT studentu skaitu Latvijā</a:t>
            </a:r>
            <a:endParaRPr lang="lv-LV" sz="2400" kern="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91" y="6004561"/>
            <a:ext cx="7096972" cy="786034"/>
          </a:xfrm>
          <a:prstGeom prst="rect">
            <a:avLst/>
          </a:prstGeom>
        </p:spPr>
      </p:pic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137903" y="2652552"/>
            <a:ext cx="4214191" cy="74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Verdan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9pPr>
          </a:lstStyle>
          <a:p>
            <a:r>
              <a:rPr lang="lv-LV" sz="2400" kern="0" dirty="0" smtClean="0">
                <a:solidFill>
                  <a:srgbClr val="FFFFFF"/>
                </a:solidFill>
              </a:rPr>
              <a:t>Piebiedrojies Start(IT)</a:t>
            </a:r>
            <a:br>
              <a:rPr lang="lv-LV" sz="2400" kern="0" dirty="0" smtClean="0">
                <a:solidFill>
                  <a:srgbClr val="FFFFFF"/>
                </a:solidFill>
              </a:rPr>
            </a:br>
            <a:r>
              <a:rPr lang="lv-LV" sz="1800" kern="0" dirty="0" smtClean="0">
                <a:solidFill>
                  <a:srgbClr val="FFFFFF"/>
                </a:solidFill>
              </a:rPr>
              <a:t>Attīstīsim IT izglītību kopā!</a:t>
            </a:r>
            <a:endParaRPr lang="lv-LV" sz="1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Datorikas pilotprojekts:</a:t>
            </a:r>
            <a:br>
              <a:rPr lang="lv-LV" dirty="0" smtClean="0"/>
            </a:br>
            <a:r>
              <a:rPr lang="lv-LV" dirty="0" smtClean="0"/>
              <a:t>rezultāti skolās</a:t>
            </a:r>
            <a:endParaRPr lang="en-US" dirty="0"/>
          </a:p>
        </p:txBody>
      </p:sp>
      <p:pic>
        <p:nvPicPr>
          <p:cNvPr id="6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924" r="268" b="999"/>
          <a:stretch/>
        </p:blipFill>
        <p:spPr bwMode="auto">
          <a:xfrm>
            <a:off x="172277" y="1412875"/>
            <a:ext cx="8878957" cy="544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0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610" y="146796"/>
            <a:ext cx="2338563" cy="3240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1" y="1558737"/>
            <a:ext cx="2158826" cy="2158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181" y="3194427"/>
            <a:ext cx="2034310" cy="1829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610" y="3567658"/>
            <a:ext cx="2345569" cy="3171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544" y="3912018"/>
            <a:ext cx="2103707" cy="15330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215" y="1558737"/>
            <a:ext cx="2089428" cy="2158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9" y="5153367"/>
            <a:ext cx="2189760" cy="1231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212" y="5193892"/>
            <a:ext cx="2060247" cy="1545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865" y="1562079"/>
            <a:ext cx="2039523" cy="14619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22" y="3951858"/>
            <a:ext cx="2204884" cy="10716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6956" y="1767287"/>
            <a:ext cx="5897182" cy="551843"/>
          </a:xfrm>
          <a:prstGeom prst="rect">
            <a:avLst/>
          </a:prstGeom>
          <a:solidFill>
            <a:srgbClr val="0A5759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 smtClean="0"/>
              <a:t>Vizītes skolās, pasākumi</a:t>
            </a:r>
            <a:endParaRPr lang="lv-LV" sz="2400" dirty="0"/>
          </a:p>
        </p:txBody>
      </p:sp>
      <p:sp>
        <p:nvSpPr>
          <p:cNvPr id="16" name="Rectangle 15"/>
          <p:cNvSpPr/>
          <p:nvPr/>
        </p:nvSpPr>
        <p:spPr>
          <a:xfrm>
            <a:off x="1046956" y="2545565"/>
            <a:ext cx="5897182" cy="551843"/>
          </a:xfrm>
          <a:prstGeom prst="rect">
            <a:avLst/>
          </a:prstGeom>
          <a:solidFill>
            <a:srgbClr val="0A5759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 smtClean="0"/>
              <a:t>Konkursi</a:t>
            </a:r>
            <a:endParaRPr lang="lv-LV" sz="2400" dirty="0"/>
          </a:p>
        </p:txBody>
      </p:sp>
      <p:sp>
        <p:nvSpPr>
          <p:cNvPr id="17" name="Rectangle 16"/>
          <p:cNvSpPr/>
          <p:nvPr/>
        </p:nvSpPr>
        <p:spPr>
          <a:xfrm>
            <a:off x="1046956" y="3318966"/>
            <a:ext cx="5897182" cy="551843"/>
          </a:xfrm>
          <a:prstGeom prst="rect">
            <a:avLst/>
          </a:prstGeom>
          <a:solidFill>
            <a:srgbClr val="0A5759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 smtClean="0"/>
              <a:t>Sociālas aktivitātes</a:t>
            </a:r>
            <a:endParaRPr lang="lv-LV" sz="2400" dirty="0"/>
          </a:p>
        </p:txBody>
      </p:sp>
      <p:sp>
        <p:nvSpPr>
          <p:cNvPr id="18" name="Rectangle 17"/>
          <p:cNvSpPr/>
          <p:nvPr/>
        </p:nvSpPr>
        <p:spPr>
          <a:xfrm>
            <a:off x="1046955" y="4092367"/>
            <a:ext cx="5897182" cy="551843"/>
          </a:xfrm>
          <a:prstGeom prst="rect">
            <a:avLst/>
          </a:prstGeom>
          <a:solidFill>
            <a:srgbClr val="0A5759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 smtClean="0"/>
              <a:t>"Sārtās grāmatas" prezentācija</a:t>
            </a:r>
            <a:endParaRPr lang="lv-LV" sz="2400" dirty="0"/>
          </a:p>
        </p:txBody>
      </p:sp>
      <p:sp>
        <p:nvSpPr>
          <p:cNvPr id="19" name="Rectangle 18"/>
          <p:cNvSpPr/>
          <p:nvPr/>
        </p:nvSpPr>
        <p:spPr>
          <a:xfrm>
            <a:off x="1046955" y="4872035"/>
            <a:ext cx="5897183" cy="551843"/>
          </a:xfrm>
          <a:prstGeom prst="rect">
            <a:avLst/>
          </a:prstGeom>
          <a:solidFill>
            <a:srgbClr val="0A5759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 smtClean="0"/>
              <a:t>Konferences</a:t>
            </a:r>
            <a:endParaRPr lang="lv-LV" sz="2400" dirty="0"/>
          </a:p>
        </p:txBody>
      </p:sp>
      <p:sp>
        <p:nvSpPr>
          <p:cNvPr id="20" name="Rectangle 19"/>
          <p:cNvSpPr/>
          <p:nvPr/>
        </p:nvSpPr>
        <p:spPr>
          <a:xfrm>
            <a:off x="1046955" y="5658218"/>
            <a:ext cx="5897182" cy="551843"/>
          </a:xfrm>
          <a:prstGeom prst="rect">
            <a:avLst/>
          </a:prstGeom>
          <a:solidFill>
            <a:srgbClr val="0A5759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 smtClean="0"/>
              <a:t>Balva par "Izcilu </a:t>
            </a:r>
            <a:r>
              <a:rPr lang="lv-LV" sz="2400" dirty="0"/>
              <a:t>ieguldījumu izglītībā"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Aktivitātes projekta popularizēšanai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Komunikācija medijos un sociālajos tīklos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4586014"/>
            <a:ext cx="3657478" cy="197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2" t="-436" r="492" b="24572"/>
          <a:stretch/>
        </p:blipFill>
        <p:spPr>
          <a:xfrm>
            <a:off x="130483" y="1847003"/>
            <a:ext cx="2692903" cy="2304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17"/>
          <a:stretch/>
        </p:blipFill>
        <p:spPr>
          <a:xfrm>
            <a:off x="4609375" y="4561612"/>
            <a:ext cx="3125919" cy="2141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799" y="1484307"/>
            <a:ext cx="2454575" cy="2981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43" b="34518"/>
          <a:stretch/>
        </p:blipFill>
        <p:spPr>
          <a:xfrm>
            <a:off x="5756829" y="1699889"/>
            <a:ext cx="3191742" cy="240744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756829" y="333375"/>
            <a:ext cx="1800000" cy="1800000"/>
          </a:xfrm>
          <a:prstGeom prst="ellipse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lv-LV" sz="4000" b="1" dirty="0" smtClean="0"/>
              <a:t>150+</a:t>
            </a:r>
          </a:p>
        </p:txBody>
      </p:sp>
    </p:spTree>
    <p:extLst>
      <p:ext uri="{BB962C8B-B14F-4D97-AF65-F5344CB8AC3E}">
        <p14:creationId xmlns:p14="http://schemas.microsoft.com/office/powerpoint/2010/main" val="41496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8444"/>
            <a:ext cx="2667372" cy="117173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51662" y="2623929"/>
            <a:ext cx="8859816" cy="7421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457200" y="3023374"/>
            <a:ext cx="2226366" cy="585869"/>
          </a:xfrm>
          <a:prstGeom prst="homePlate">
            <a:avLst>
              <a:gd name="adj" fmla="val 3190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Programmēšana</a:t>
            </a:r>
            <a:endParaRPr lang="en-US" sz="1600" dirty="0"/>
          </a:p>
        </p:txBody>
      </p:sp>
      <p:sp>
        <p:nvSpPr>
          <p:cNvPr id="12" name="Pentagon 11"/>
          <p:cNvSpPr/>
          <p:nvPr/>
        </p:nvSpPr>
        <p:spPr>
          <a:xfrm>
            <a:off x="3393074" y="2987952"/>
            <a:ext cx="2226366" cy="585869"/>
          </a:xfrm>
          <a:prstGeom prst="homePlate">
            <a:avLst>
              <a:gd name="adj" fmla="val 3190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Datorika</a:t>
            </a:r>
          </a:p>
          <a:p>
            <a:pPr algn="ctr"/>
            <a:r>
              <a:rPr lang="lv-LV" sz="1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1., 4., 7. klase</a:t>
            </a:r>
            <a:endParaRPr lang="en-US" sz="1600" dirty="0"/>
          </a:p>
        </p:txBody>
      </p:sp>
      <p:sp>
        <p:nvSpPr>
          <p:cNvPr id="13" name="Pentagon 12"/>
          <p:cNvSpPr/>
          <p:nvPr/>
        </p:nvSpPr>
        <p:spPr>
          <a:xfrm>
            <a:off x="6186902" y="3689640"/>
            <a:ext cx="2226366" cy="585869"/>
          </a:xfrm>
          <a:prstGeom prst="homePlate">
            <a:avLst>
              <a:gd name="adj" fmla="val 3190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FFFFFF"/>
                </a:solidFill>
                <a:latin typeface="Arial Black" panose="020B0A04020102020204" pitchFamily="34" charset="0"/>
              </a:rPr>
              <a:t>Jaunas </a:t>
            </a:r>
            <a:r>
              <a:rPr lang="lv-LV" sz="1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programmas</a:t>
            </a:r>
            <a:endParaRPr lang="en-US" sz="1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6186902" y="2979889"/>
            <a:ext cx="2226366" cy="585869"/>
          </a:xfrm>
          <a:prstGeom prst="homePlate">
            <a:avLst>
              <a:gd name="adj" fmla="val 3190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Datorika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532277" y="4989783"/>
            <a:ext cx="3535616" cy="150976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marL="285750" indent="-285750"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˃"/>
            </a:pPr>
            <a:r>
              <a:rPr lang="lv-LV" dirty="0" smtClean="0"/>
              <a:t>IT&amp;T nozares pārstāvji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˃"/>
            </a:pPr>
            <a:r>
              <a:rPr lang="lv-LV" dirty="0" smtClean="0"/>
              <a:t>Izglītības iestādes 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˃"/>
            </a:pPr>
            <a:r>
              <a:rPr lang="lv-LV" dirty="0" smtClean="0"/>
              <a:t>Citas organizācijas</a:t>
            </a:r>
          </a:p>
        </p:txBody>
      </p:sp>
      <p:sp>
        <p:nvSpPr>
          <p:cNvPr id="18" name="Chevron 17"/>
          <p:cNvSpPr/>
          <p:nvPr/>
        </p:nvSpPr>
        <p:spPr>
          <a:xfrm>
            <a:off x="4279150" y="5295477"/>
            <a:ext cx="900000" cy="898374"/>
          </a:xfrm>
          <a:prstGeom prst="chevron">
            <a:avLst>
              <a:gd name="adj" fmla="val 662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6186902" y="4403914"/>
            <a:ext cx="2226366" cy="585869"/>
          </a:xfrm>
          <a:prstGeom prst="homePlate">
            <a:avLst>
              <a:gd name="adj" fmla="val 3190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IT izglītības fonds</a:t>
            </a:r>
            <a:endParaRPr lang="en-US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8" y="5184968"/>
            <a:ext cx="3713615" cy="1119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Start(IT) attīstība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402" y="221895"/>
            <a:ext cx="2667372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8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IT izglītības attīstības svarīgākie virzieni</a:t>
            </a:r>
            <a:endParaRPr lang="lv-LV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153686" y="1756264"/>
            <a:ext cx="7725035" cy="4925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dirty="0" smtClean="0"/>
              <a:t>Datorikas kursa mācību materiālu izstrāde</a:t>
            </a:r>
          </a:p>
          <a:p>
            <a:pPr marL="0" indent="0">
              <a:buNone/>
            </a:pPr>
            <a:endParaRPr lang="lv-LV" sz="2000" dirty="0" smtClean="0"/>
          </a:p>
          <a:p>
            <a:pPr marL="0" indent="0">
              <a:buNone/>
            </a:pPr>
            <a:r>
              <a:rPr lang="lv-LV" sz="2000" dirty="0" smtClean="0"/>
              <a:t>Investēt IT skolotāju izglītībā</a:t>
            </a:r>
          </a:p>
          <a:p>
            <a:pPr marL="0" indent="0">
              <a:buNone/>
            </a:pPr>
            <a:endParaRPr lang="lv-LV" sz="2000" dirty="0" smtClean="0"/>
          </a:p>
          <a:p>
            <a:pPr marL="0" indent="0">
              <a:buNone/>
            </a:pPr>
            <a:r>
              <a:rPr lang="lv-LV" sz="2000" dirty="0" smtClean="0"/>
              <a:t>Fakultatīvo skolu tīkla paplašināšana – programmēšanas un datorikas zināšanu nodrošināšana</a:t>
            </a:r>
          </a:p>
          <a:p>
            <a:pPr marL="0" indent="0">
              <a:buNone/>
            </a:pPr>
            <a:endParaRPr lang="lv-LV" sz="2000" dirty="0" smtClean="0"/>
          </a:p>
          <a:p>
            <a:pPr marL="0" indent="0">
              <a:buNone/>
            </a:pPr>
            <a:r>
              <a:rPr lang="lv-LV" sz="2000" dirty="0" smtClean="0"/>
              <a:t>Visu pušu sadarbība kopīgiem mērķiem</a:t>
            </a:r>
          </a:p>
          <a:p>
            <a:pPr marL="0" lvl="0" indent="0">
              <a:buNone/>
            </a:pPr>
            <a:endParaRPr lang="lv-LV" sz="2000" dirty="0" smtClean="0"/>
          </a:p>
          <a:p>
            <a:pPr marL="0" lvl="0" indent="0">
              <a:buNone/>
            </a:pPr>
            <a:r>
              <a:rPr lang="lv-LV" sz="2000" dirty="0" smtClean="0"/>
              <a:t>Sabiedrības izpratnes veicināšana par Informācijas tehnoloģijām un to pielietošanu ikdienā.</a:t>
            </a:r>
          </a:p>
        </p:txBody>
      </p:sp>
      <p:sp>
        <p:nvSpPr>
          <p:cNvPr id="5" name="Text Box 30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4071" y="4219003"/>
            <a:ext cx="459000" cy="486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27000" rIns="54000" bIns="27000" anchor="ctr" anchorCtr="0">
            <a:noAutofit/>
          </a:bodyPr>
          <a:lstStyle/>
          <a:p>
            <a:pPr algn="ctr" eaLnBrk="0" hangingPunct="0">
              <a:buSzPct val="100000"/>
              <a:defRPr/>
            </a:pPr>
            <a:r>
              <a:rPr lang="lv-LV" sz="2000" b="1" kern="0" dirty="0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4</a:t>
            </a:r>
            <a:endParaRPr lang="lv-LV" sz="2000" b="1" kern="0" dirty="0">
              <a:solidFill>
                <a:srgbClr val="FFFFF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30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74071" y="5100714"/>
            <a:ext cx="459000" cy="486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27000" rIns="54000" bIns="27000" anchor="ctr" anchorCtr="0">
            <a:noAutofit/>
          </a:bodyPr>
          <a:lstStyle/>
          <a:p>
            <a:pPr algn="ctr" eaLnBrk="0" hangingPunct="0">
              <a:buSzPct val="100000"/>
              <a:defRPr/>
            </a:pPr>
            <a:r>
              <a:rPr lang="lv-LV" sz="2000" b="1" kern="0" dirty="0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5</a:t>
            </a:r>
            <a:endParaRPr lang="lv-LV" sz="2000" b="1" kern="0" dirty="0">
              <a:solidFill>
                <a:srgbClr val="FFFFF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 Box 30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74071" y="3337292"/>
            <a:ext cx="459000" cy="486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27000" rIns="54000" bIns="27000" anchor="ctr" anchorCtr="0">
            <a:noAutofit/>
          </a:bodyPr>
          <a:lstStyle/>
          <a:p>
            <a:pPr algn="ctr" eaLnBrk="0" hangingPunct="0">
              <a:buSzPct val="100000"/>
              <a:defRPr/>
            </a:pPr>
            <a:r>
              <a:rPr lang="lv-LV" sz="2000" b="1" kern="0" dirty="0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3</a:t>
            </a:r>
            <a:endParaRPr lang="lv-LV" sz="2000" b="1" kern="0" dirty="0">
              <a:solidFill>
                <a:srgbClr val="FFFFF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 Box 30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74071" y="2500234"/>
            <a:ext cx="459000" cy="486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27000" rIns="54000" bIns="27000" anchor="ctr" anchorCtr="0">
            <a:noAutofit/>
          </a:bodyPr>
          <a:lstStyle/>
          <a:p>
            <a:pPr algn="ctr" eaLnBrk="0" hangingPunct="0">
              <a:buSzPct val="100000"/>
              <a:defRPr/>
            </a:pPr>
            <a:r>
              <a:rPr lang="lv-LV" sz="2000" b="1" kern="0" dirty="0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2</a:t>
            </a:r>
            <a:endParaRPr lang="lv-LV" sz="2000" b="1" kern="0" dirty="0">
              <a:solidFill>
                <a:srgbClr val="FFFFF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 Box 30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66284" y="1726431"/>
            <a:ext cx="459000" cy="486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54000" tIns="27000" rIns="54000" bIns="27000" anchor="ctr" anchorCtr="0">
            <a:noAutofit/>
          </a:bodyPr>
          <a:lstStyle/>
          <a:p>
            <a:pPr algn="ctr" eaLnBrk="0" hangingPunct="0">
              <a:buSzPct val="100000"/>
              <a:defRPr/>
            </a:pPr>
            <a:r>
              <a:rPr lang="lv-LV" sz="2000" b="1" kern="0" dirty="0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1</a:t>
            </a:r>
            <a:endParaRPr lang="lv-LV" sz="2000" b="1" kern="0" dirty="0">
              <a:solidFill>
                <a:srgbClr val="FFFFF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3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Start(IT) atbalsts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165" y="1926771"/>
            <a:ext cx="2257095" cy="108521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lv-LV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Satura sniedzējs</a:t>
            </a:r>
            <a:endParaRPr 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4893" y="1926771"/>
            <a:ext cx="6071179" cy="10852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lv-LV" dirty="0" smtClean="0"/>
              <a:t>Izveidot papildus apmācību saturu. </a:t>
            </a:r>
            <a:endParaRPr lang="lv-LV" dirty="0" smtClean="0"/>
          </a:p>
          <a:p>
            <a:r>
              <a:rPr lang="lv-LV" dirty="0" smtClean="0"/>
              <a:t>Piemēram</a:t>
            </a:r>
            <a:r>
              <a:rPr lang="lv-LV" dirty="0" smtClean="0"/>
              <a:t>, </a:t>
            </a:r>
            <a:r>
              <a:rPr lang="lv-LV" dirty="0" smtClean="0"/>
              <a:t>kurss attēlu </a:t>
            </a:r>
            <a:r>
              <a:rPr lang="lv-LV" dirty="0" smtClean="0"/>
              <a:t>apstrādē, </a:t>
            </a:r>
            <a:r>
              <a:rPr lang="lv-LV" smtClean="0"/>
              <a:t>moderna dizaina </a:t>
            </a:r>
            <a:r>
              <a:rPr lang="lv-LV" dirty="0" smtClean="0"/>
              <a:t>veidošanā, utt. balstoties </a:t>
            </a:r>
            <a:r>
              <a:rPr lang="lv-LV" dirty="0" smtClean="0"/>
              <a:t>uz freeware rīkiem.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165" y="3193650"/>
            <a:ext cx="2257095" cy="108521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lv-LV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Popularizators</a:t>
            </a:r>
            <a:endParaRPr 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4893" y="3193650"/>
            <a:ext cx="6071179" cy="10852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lv-LV" dirty="0" smtClean="0"/>
              <a:t>Iekļaut Start(IT) savos reklāmas un mārketinga pasākumos un plānos. Aicināt un organizēt darbiniekus kontaktēties ar savu bērnu skolām. 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165" y="4460529"/>
            <a:ext cx="2257095" cy="108521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lv-LV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Finansists</a:t>
            </a:r>
            <a:endParaRPr 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4893" y="4460529"/>
            <a:ext cx="6071179" cy="10852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lv-LV" dirty="0" smtClean="0"/>
              <a:t>Atbalstīt jauna satura veidošanu finansiāli.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38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137903" y="2520031"/>
            <a:ext cx="4214191" cy="74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Verdan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9pPr>
          </a:lstStyle>
          <a:p>
            <a:r>
              <a:rPr lang="lv-LV" sz="2400" kern="0" dirty="0" smtClean="0">
                <a:solidFill>
                  <a:schemeClr val="bg1"/>
                </a:solidFill>
              </a:rPr>
              <a:t>Piebiedrojies Start(IT)</a:t>
            </a:r>
            <a:br>
              <a:rPr lang="lv-LV" sz="2400" kern="0" dirty="0" smtClean="0">
                <a:solidFill>
                  <a:schemeClr val="bg1"/>
                </a:solidFill>
              </a:rPr>
            </a:br>
            <a:r>
              <a:rPr lang="lv-LV" sz="2000" kern="0" dirty="0" smtClean="0">
                <a:solidFill>
                  <a:schemeClr val="bg1"/>
                </a:solidFill>
              </a:rPr>
              <a:t>Attīstīsim IT izglītību kopā!</a:t>
            </a:r>
            <a:endParaRPr lang="lv-LV" sz="2000" kern="0" dirty="0">
              <a:solidFill>
                <a:schemeClr val="bg1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-1" y="3537451"/>
            <a:ext cx="7088659" cy="1008063"/>
          </a:xfrm>
        </p:spPr>
        <p:txBody>
          <a:bodyPr/>
          <a:lstStyle/>
          <a:p>
            <a:pPr algn="ctr"/>
            <a:r>
              <a:rPr lang="lv-LV" dirty="0" smtClean="0"/>
              <a:t/>
            </a:r>
            <a:br>
              <a:rPr lang="lv-LV" dirty="0" smtClean="0"/>
            </a:b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371600" y="3727367"/>
            <a:ext cx="707456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Verdan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onsolas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lv-LV" sz="4800" kern="0" dirty="0" smtClean="0">
                <a:solidFill>
                  <a:srgbClr val="000000"/>
                </a:solidFill>
              </a:rPr>
              <a:t>Paldies!</a:t>
            </a:r>
            <a:r>
              <a:rPr lang="lv-LV" sz="4400" kern="0" dirty="0" smtClean="0">
                <a:solidFill>
                  <a:srgbClr val="000000"/>
                </a:solidFill>
              </a:rPr>
              <a:t> </a:t>
            </a:r>
            <a:endParaRPr lang="en-US" sz="4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402" y="221895"/>
            <a:ext cx="2667372" cy="1171739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ir Start(IT)?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76"/>
          <a:stretch/>
        </p:blipFill>
        <p:spPr>
          <a:xfrm>
            <a:off x="3392465" y="3075364"/>
            <a:ext cx="2820669" cy="162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68" y="1324305"/>
            <a:ext cx="2687266" cy="1632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465" y="4831902"/>
            <a:ext cx="2835713" cy="1890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65" y="4825190"/>
            <a:ext cx="2836404" cy="1890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" b="3980"/>
          <a:stretch/>
        </p:blipFill>
        <p:spPr>
          <a:xfrm flipH="1">
            <a:off x="344465" y="3075363"/>
            <a:ext cx="2836404" cy="16319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8" y="1531699"/>
            <a:ext cx="2054310" cy="14252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113" y="1531700"/>
            <a:ext cx="1982347" cy="14181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284" y="1558588"/>
            <a:ext cx="2074829" cy="1383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730" y="3068651"/>
            <a:ext cx="2431342" cy="364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 ir Start(IT)?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13899" y="1578280"/>
            <a:ext cx="8463388" cy="767356"/>
          </a:xfrm>
        </p:spPr>
        <p:txBody>
          <a:bodyPr/>
          <a:lstStyle/>
          <a:p>
            <a:pPr marL="0" indent="0">
              <a:buNone/>
            </a:pPr>
            <a:r>
              <a:rPr lang="lv-LV" sz="2800" dirty="0" smtClean="0"/>
              <a:t>Sociāls izglītības projekts Latvijas skolās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8261905"/>
              </p:ext>
            </p:extLst>
          </p:nvPr>
        </p:nvGraphicFramePr>
        <p:xfrm>
          <a:off x="614839" y="2613063"/>
          <a:ext cx="8067110" cy="171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13899" y="4952031"/>
            <a:ext cx="8463388" cy="165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›"/>
            </a:pPr>
            <a:r>
              <a:rPr lang="lv-LV" sz="1800" kern="0" dirty="0" smtClean="0">
                <a:latin typeface="+mn-lt"/>
              </a:rPr>
              <a:t>Nodarbības pieejamas bez maksas portālā </a:t>
            </a:r>
            <a:r>
              <a:rPr lang="lv-LV" sz="1800" kern="0" dirty="0">
                <a:latin typeface="+mn-lt"/>
                <a:hlinkClick r:id="rId7"/>
              </a:rPr>
              <a:t>www.startit.lv</a:t>
            </a:r>
            <a:endParaRPr lang="lv-LV" sz="1800" kern="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›"/>
            </a:pPr>
            <a:r>
              <a:rPr lang="lv-LV" sz="1800" kern="0" dirty="0" smtClean="0">
                <a:latin typeface="+mn-lt"/>
              </a:rPr>
              <a:t>Programmēšanas pamati ikvienam interesentam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lv-LV" sz="1800" kern="0" dirty="0" smtClean="0">
                <a:latin typeface="+mn-lt"/>
              </a:rPr>
              <a:t>Portālā ietvertie materiāli izmantojami pašmācībai, vai kā materiāli fakultatīvajām nodarbībām skolās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lv-LV" sz="1800" kern="0" dirty="0" smtClean="0">
                <a:latin typeface="+mn-lt"/>
              </a:rPr>
              <a:t>Portālā pieejamas video lekcijas, testi un uzdevumi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402" y="221895"/>
            <a:ext cx="2667372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052" y="3134241"/>
            <a:ext cx="3961423" cy="8850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 smtClean="0"/>
              <a:t>Datoriku katram skolēnam!</a:t>
            </a:r>
            <a:endParaRPr lang="lv-LV" sz="2400" dirty="0"/>
          </a:p>
        </p:txBody>
      </p:sp>
      <p:sp>
        <p:nvSpPr>
          <p:cNvPr id="5" name="Rectangle 4"/>
          <p:cNvSpPr/>
          <p:nvPr/>
        </p:nvSpPr>
        <p:spPr>
          <a:xfrm>
            <a:off x="4700952" y="3134241"/>
            <a:ext cx="4159250" cy="8850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 smtClean="0"/>
              <a:t>Programmēšanu katrā skolā!</a:t>
            </a:r>
            <a:endParaRPr lang="lv-LV" sz="2400" dirty="0"/>
          </a:p>
        </p:txBody>
      </p:sp>
      <p:sp>
        <p:nvSpPr>
          <p:cNvPr id="8" name="Rectangle 7"/>
          <p:cNvSpPr/>
          <p:nvPr/>
        </p:nvSpPr>
        <p:spPr>
          <a:xfrm>
            <a:off x="294054" y="4572000"/>
            <a:ext cx="2660162" cy="20067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 smtClean="0"/>
              <a:t>Augstas kvalitātes, bezmaksas apmācība un metodoloģiskie materiāli. Zinoši skolotāji.</a:t>
            </a:r>
            <a:endParaRPr lang="lv-LV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283438" y="4572000"/>
            <a:ext cx="2660162" cy="20067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 smtClean="0"/>
              <a:t>Veicināt IT, skaidrot nozīmību un lomu biznesā, publiskajā sektorā un individuālo karjeru attīstībā</a:t>
            </a:r>
            <a:endParaRPr lang="lv-LV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6105475" y="4572000"/>
            <a:ext cx="2660162" cy="20041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 smtClean="0"/>
              <a:t>Finansiāli atbalstīt skolas un skolotājus</a:t>
            </a:r>
            <a:endParaRPr lang="lv-LV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294055" y="1751803"/>
            <a:ext cx="3961422" cy="8850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lv-LV" sz="2400" dirty="0" smtClean="0"/>
              <a:t>Efektīvas un konkurētspējīgas kompānijas</a:t>
            </a:r>
            <a:endParaRPr lang="lv-LV" sz="2400" dirty="0"/>
          </a:p>
        </p:txBody>
      </p:sp>
      <p:sp>
        <p:nvSpPr>
          <p:cNvPr id="12" name="Rectangle 11"/>
          <p:cNvSpPr/>
          <p:nvPr/>
        </p:nvSpPr>
        <p:spPr>
          <a:xfrm>
            <a:off x="4700954" y="1751803"/>
            <a:ext cx="4159250" cy="8850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 smtClean="0"/>
              <a:t>Veiksmīgas karjeras</a:t>
            </a:r>
            <a:endParaRPr lang="lv-LV" sz="2400" dirty="0"/>
          </a:p>
        </p:txBody>
      </p:sp>
      <p:sp>
        <p:nvSpPr>
          <p:cNvPr id="2" name="Isosceles Triangle 1"/>
          <p:cNvSpPr/>
          <p:nvPr/>
        </p:nvSpPr>
        <p:spPr>
          <a:xfrm>
            <a:off x="349800" y="4284052"/>
            <a:ext cx="8415837" cy="22136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200" b="1" dirty="0"/>
          </a:p>
        </p:txBody>
      </p:sp>
      <p:sp>
        <p:nvSpPr>
          <p:cNvPr id="13" name="Isosceles Triangle 12"/>
          <p:cNvSpPr/>
          <p:nvPr/>
        </p:nvSpPr>
        <p:spPr>
          <a:xfrm>
            <a:off x="294050" y="2861910"/>
            <a:ext cx="8566152" cy="218446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Start(IT) mērķi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402" y="221895"/>
            <a:ext cx="2667372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6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37994" y="260350"/>
            <a:ext cx="5940425" cy="1152525"/>
          </a:xfrm>
          <a:prstGeom prst="rect">
            <a:avLst/>
          </a:prstGeom>
          <a:solidFill>
            <a:srgbClr val="ED4F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lv-LV" u="sng" dirty="0">
              <a:latin typeface="Verdana"/>
              <a:ea typeface="Verdana"/>
              <a:cs typeface="Verdana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06" y="333375"/>
            <a:ext cx="5818513" cy="1079500"/>
          </a:xfrm>
        </p:spPr>
        <p:txBody>
          <a:bodyPr/>
          <a:lstStyle/>
          <a:p>
            <a:r>
              <a:rPr lang="lv-LV" dirty="0" smtClean="0"/>
              <a:t>Start(IT) sasniegumi un plāni</a:t>
            </a:r>
            <a:endParaRPr lang="lv-LV" dirty="0"/>
          </a:p>
        </p:txBody>
      </p:sp>
      <p:sp>
        <p:nvSpPr>
          <p:cNvPr id="38" name="TextBox 37"/>
          <p:cNvSpPr txBox="1"/>
          <p:nvPr/>
        </p:nvSpPr>
        <p:spPr>
          <a:xfrm>
            <a:off x="359906" y="1715924"/>
            <a:ext cx="4183494" cy="3136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lv-LV" sz="20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2013 – 2014. </a:t>
            </a:r>
            <a:endParaRPr lang="lv-LV" sz="2000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04792" y="1761665"/>
            <a:ext cx="4308077" cy="2678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lv-LV" sz="20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2015 – 2016. </a:t>
            </a:r>
            <a:endParaRPr lang="lv-LV" sz="2000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Isosceles Triangle 74"/>
          <p:cNvSpPr/>
          <p:nvPr/>
        </p:nvSpPr>
        <p:spPr>
          <a:xfrm rot="5400000">
            <a:off x="2829327" y="4143547"/>
            <a:ext cx="3458817" cy="29154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dirty="0">
              <a:solidFill>
                <a:srgbClr val="FFFF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97286" y="3951702"/>
            <a:ext cx="1697087" cy="8481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1600" dirty="0" err="1" smtClean="0">
                <a:solidFill>
                  <a:srgbClr val="FFFFFF"/>
                </a:solidFill>
                <a:latin typeface="Arial Black" panose="020B0A04020102020204" pitchFamily="34" charset="0"/>
              </a:rPr>
              <a:t>Atpazīsta-mība</a:t>
            </a:r>
            <a:endParaRPr lang="lv-LV" sz="1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607016" y="3951702"/>
            <a:ext cx="2387530" cy="84814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v-LV" sz="1200" dirty="0" smtClean="0"/>
              <a:t>Konkursi </a:t>
            </a:r>
            <a:r>
              <a:rPr lang="lv-LV" sz="1200" dirty="0" smtClean="0"/>
              <a:t>skolēniem, komunikācijas un aktivitāšu plāns</a:t>
            </a:r>
            <a:endParaRPr lang="lv-LV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4797286" y="2140030"/>
            <a:ext cx="1697087" cy="84395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1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Datorika</a:t>
            </a:r>
            <a:endParaRPr lang="lv-LV" sz="1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07016" y="2135842"/>
            <a:ext cx="2387530" cy="84814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lv-LV" sz="1200" dirty="0"/>
              <a:t>Datorikas kursa </a:t>
            </a:r>
            <a:r>
              <a:rPr lang="lv-LV" sz="1200" dirty="0" smtClean="0"/>
              <a:t>izveide. </a:t>
            </a:r>
          </a:p>
          <a:p>
            <a:r>
              <a:rPr lang="lv-LV" sz="1200" dirty="0" smtClean="0"/>
              <a:t>Pašreiz izstrādāti mācību materiāli </a:t>
            </a:r>
            <a:r>
              <a:rPr lang="lv-LV" sz="1200" b="1" dirty="0" smtClean="0"/>
              <a:t>174</a:t>
            </a:r>
            <a:r>
              <a:rPr lang="lv-LV" sz="1200" dirty="0" smtClean="0"/>
              <a:t> nodarbībām (</a:t>
            </a:r>
            <a:r>
              <a:rPr lang="lv-LV" sz="1200" dirty="0"/>
              <a:t>1</a:t>
            </a:r>
            <a:r>
              <a:rPr lang="lv-LV" sz="1200" dirty="0" smtClean="0"/>
              <a:t>.,4</a:t>
            </a:r>
            <a:r>
              <a:rPr lang="lv-LV" sz="1200" dirty="0"/>
              <a:t>.,7.</a:t>
            </a:r>
            <a:r>
              <a:rPr lang="lv-LV" sz="1200" dirty="0">
                <a:ea typeface="Verdana"/>
                <a:cs typeface="Verdana"/>
              </a:rPr>
              <a:t> klasei</a:t>
            </a:r>
            <a:r>
              <a:rPr lang="lv-LV" sz="1200" dirty="0" smtClean="0">
                <a:ea typeface="Verdana"/>
                <a:cs typeface="Verdana"/>
              </a:rPr>
              <a:t>)</a:t>
            </a:r>
            <a:r>
              <a:rPr lang="lv-LV" sz="1200" dirty="0" smtClean="0">
                <a:ea typeface="Verdana"/>
              </a:rPr>
              <a:t>. </a:t>
            </a:r>
            <a:r>
              <a:rPr lang="lv-LV" sz="1200" b="1" dirty="0" smtClean="0">
                <a:ea typeface="Verdana"/>
              </a:rPr>
              <a:t>150+ </a:t>
            </a:r>
            <a:r>
              <a:rPr lang="lv-LV" sz="1200" dirty="0" smtClean="0">
                <a:ea typeface="Verdana"/>
              </a:rPr>
              <a:t>skolas.</a:t>
            </a:r>
            <a:endParaRPr lang="lv-LV" sz="1200" dirty="0" smtClean="0"/>
          </a:p>
        </p:txBody>
      </p:sp>
      <p:sp>
        <p:nvSpPr>
          <p:cNvPr id="80" name="TextBox 79"/>
          <p:cNvSpPr txBox="1"/>
          <p:nvPr/>
        </p:nvSpPr>
        <p:spPr>
          <a:xfrm>
            <a:off x="4793145" y="3031554"/>
            <a:ext cx="1697087" cy="8481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lv-LV" sz="1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Program</a:t>
            </a:r>
            <a:r>
              <a:rPr lang="lv-LV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-mēšana</a:t>
            </a:r>
            <a:endParaRPr lang="lv-LV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607718" y="3031554"/>
            <a:ext cx="2387530" cy="84814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lv-LV" sz="1200" dirty="0" smtClean="0"/>
              <a:t>Programmēšanas programma atbilstoši LV standartam (video, prezentācijas, testi). </a:t>
            </a:r>
            <a:r>
              <a:rPr lang="lv-LV" sz="1200" b="1" dirty="0" smtClean="0"/>
              <a:t>50</a:t>
            </a:r>
            <a:r>
              <a:rPr lang="lv-LV" sz="1200" dirty="0" smtClean="0"/>
              <a:t> nodarbības</a:t>
            </a:r>
            <a:endParaRPr lang="lv-LV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4797285" y="4865597"/>
            <a:ext cx="1697087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1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Jaunas programmas</a:t>
            </a:r>
            <a:endParaRPr lang="lv-LV" sz="1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17244" y="4847414"/>
            <a:ext cx="238753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lv-LV" sz="1200" dirty="0" smtClean="0"/>
              <a:t>Roboti un 3D printeru programmēšana, citas programmas</a:t>
            </a:r>
            <a:endParaRPr lang="lv-LV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4797284" y="5579128"/>
            <a:ext cx="1697087" cy="8481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v-LV" sz="1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Start(IT) fonds</a:t>
            </a:r>
            <a:endParaRPr lang="lv-LV" sz="1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17244" y="5576188"/>
            <a:ext cx="2387530" cy="84814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v-LV" sz="1200" dirty="0" smtClean="0"/>
              <a:t>Izveidots IT izglītības fonds, lai atbalstītu Start(IT) un IT izglītības veicināšanu</a:t>
            </a:r>
            <a:endParaRPr lang="lv-LV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37994" y="3375930"/>
            <a:ext cx="1544425" cy="7454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lv-LV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150k EUR </a:t>
            </a:r>
            <a:endParaRPr lang="lv-LV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95063" y="3375930"/>
            <a:ext cx="2445024" cy="74549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lv-LV" sz="1200" dirty="0" smtClean="0">
                <a:latin typeface="+mn-lt"/>
              </a:rPr>
              <a:t>Finansiālais ieguldījums programmas, tās </a:t>
            </a:r>
            <a:r>
              <a:rPr lang="lv-LV" sz="1200" dirty="0" err="1" smtClean="0">
                <a:latin typeface="+mn-lt"/>
              </a:rPr>
              <a:t>eko</a:t>
            </a:r>
            <a:r>
              <a:rPr lang="lv-LV" sz="1200" dirty="0" smtClean="0">
                <a:latin typeface="+mn-lt"/>
              </a:rPr>
              <a:t>-sistēmas izveidē un mārketingā</a:t>
            </a:r>
            <a:endParaRPr lang="lv-LV" sz="12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7994" y="4177612"/>
            <a:ext cx="1544425" cy="73287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lv-LV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Portāls</a:t>
            </a:r>
            <a:endParaRPr lang="lv-LV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95063" y="4177612"/>
            <a:ext cx="2445024" cy="73287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lv-LV" sz="1200" dirty="0" smtClean="0">
                <a:latin typeface="+mn-lt"/>
                <a:hlinkClick r:id="rId3" action="ppaction://hlinkpres?slideindex=1&amp;slidetitle="/>
              </a:rPr>
              <a:t>Startit.lv</a:t>
            </a:r>
            <a:r>
              <a:rPr lang="lv-LV" sz="1200" dirty="0" smtClean="0">
                <a:latin typeface="+mn-lt"/>
              </a:rPr>
              <a:t> portāls mācību materiāliem, pašmācībai,  skolotāju komunikācijai</a:t>
            </a:r>
          </a:p>
          <a:p>
            <a:r>
              <a:rPr lang="lv-LV" sz="1200" dirty="0" smtClean="0">
                <a:latin typeface="+mn-lt"/>
              </a:rPr>
              <a:t>(2016. g. jūnijā 14 000 lietotāju) </a:t>
            </a:r>
            <a:endParaRPr lang="lv-LV" sz="12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994" y="4974180"/>
            <a:ext cx="1544425" cy="8481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lv-LV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  nodarbības</a:t>
            </a:r>
            <a:endParaRPr lang="lv-LV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95063" y="4974180"/>
            <a:ext cx="2445024" cy="84814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lv-LV" sz="1200" dirty="0" smtClean="0">
                <a:latin typeface="+mn-lt"/>
              </a:rPr>
              <a:t>Gandrīz pilna programmēšanas programma atbilstoši LV standartam</a:t>
            </a:r>
            <a:endParaRPr lang="lv-LV" sz="12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7994" y="5881877"/>
            <a:ext cx="1544425" cy="60449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lv-LV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350 skolotāji</a:t>
            </a:r>
            <a:endParaRPr lang="lv-LV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95063" y="5881877"/>
            <a:ext cx="2445024" cy="60449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lv-LV" sz="1200" dirty="0" smtClean="0">
                <a:latin typeface="+mn-lt"/>
              </a:rPr>
              <a:t>Apmācījām 350 skolotājus Java programmēšanai</a:t>
            </a:r>
            <a:endParaRPr lang="lv-LV" sz="12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7994" y="2753152"/>
            <a:ext cx="1544425" cy="56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lv-LV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Partneri</a:t>
            </a:r>
            <a:endParaRPr lang="lv-LV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95063" y="2753152"/>
            <a:ext cx="2445024" cy="5632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lv-LV" sz="1200" dirty="0" smtClean="0">
                <a:latin typeface="+mn-lt"/>
              </a:rPr>
              <a:t>RTU, V1G, LISA, R22.vsk.,MAKIT, VISC, ACCENTURE, EXIGEN</a:t>
            </a:r>
            <a:endParaRPr lang="lv-LV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7994" y="2029544"/>
            <a:ext cx="1544425" cy="6640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lv-LV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120 skolas</a:t>
            </a:r>
            <a:endParaRPr lang="lv-LV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95063" y="2029544"/>
            <a:ext cx="2445024" cy="66405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lv-LV" sz="1200" dirty="0" smtClean="0">
                <a:latin typeface="+mn-lt"/>
              </a:rPr>
              <a:t>Projektā </a:t>
            </a:r>
            <a:r>
              <a:rPr lang="lv-LV" sz="1200" dirty="0" smtClean="0">
                <a:latin typeface="+mn-lt"/>
              </a:rPr>
              <a:t>piedalījās 120 skolas, kas izmantoja programmēšanas mācību materiālus</a:t>
            </a:r>
            <a:endParaRPr lang="lv-LV" sz="1200" dirty="0">
              <a:latin typeface="+mn-lt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402" y="221895"/>
            <a:ext cx="2667372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4" grpId="0" animBg="1"/>
      <p:bldP spid="85" grpId="0" animBg="1"/>
      <p:bldP spid="87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8917"/>
          <a:stretch/>
        </p:blipFill>
        <p:spPr>
          <a:xfrm>
            <a:off x="960868" y="1421344"/>
            <a:ext cx="3754746" cy="5236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165" y="3135212"/>
            <a:ext cx="2242297" cy="117504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lv-LV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Atbalsts 150+ pilotskolām</a:t>
            </a:r>
            <a:endParaRPr 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4893" y="3135213"/>
            <a:ext cx="3241700" cy="117504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lv-LV" sz="1200" dirty="0" smtClean="0">
                <a:latin typeface="+mn-lt"/>
              </a:rPr>
              <a:t>Regulāra sadarbība ar skolām, semināri un konferences, kursi skolotājiem.</a:t>
            </a:r>
          </a:p>
          <a:p>
            <a:pPr algn="just"/>
            <a:r>
              <a:rPr lang="lv-LV" sz="1200" dirty="0" smtClean="0">
                <a:latin typeface="+mn-lt"/>
              </a:rPr>
              <a:t>Tikšanās ar skolotājiem – 8.01.2016. un 2.06.2016.</a:t>
            </a:r>
          </a:p>
          <a:p>
            <a:pPr algn="just"/>
            <a:r>
              <a:rPr lang="lv-LV" sz="1200" dirty="0" smtClean="0">
                <a:latin typeface="+mn-lt"/>
              </a:rPr>
              <a:t>Skolotāji sniedz atgriezenisko saiti par mācību materiāliem portālā startit.lv</a:t>
            </a:r>
            <a:endParaRPr lang="en-US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563" y="4433479"/>
            <a:ext cx="2242297" cy="122742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lv-LV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Mērķa grupu aktivizēšana</a:t>
            </a:r>
            <a:endParaRPr 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4893" y="4433479"/>
            <a:ext cx="3241700" cy="122742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lv-LV" sz="1200" dirty="0" smtClean="0">
                <a:latin typeface="+mn-lt"/>
              </a:rPr>
              <a:t>Komunikācijas &amp; reklāmas plāns skolēnu, skolotāju, vecāku piesaistei. Sadarbība ar pašvaldībām.</a:t>
            </a:r>
          </a:p>
          <a:p>
            <a:pPr algn="just"/>
            <a:r>
              <a:rPr lang="lv-LV" sz="1200" dirty="0" smtClean="0">
                <a:latin typeface="+mn-lt"/>
              </a:rPr>
              <a:t>Projekta tēlu – Lenija un Zipija viesošanās skolās, aktīva komunikācija sociālajos tīklos, vairāk kā 150 </a:t>
            </a:r>
            <a:r>
              <a:rPr lang="lv-LV" sz="1200" dirty="0" smtClean="0">
                <a:latin typeface="+mn-lt"/>
              </a:rPr>
              <a:t>medijos.</a:t>
            </a:r>
            <a:endParaRPr lang="en-US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165" y="1926771"/>
            <a:ext cx="2257095" cy="108521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lv-LV" sz="1600" dirty="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  <a:r>
              <a:rPr lang="lv-LV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atorikas lekciju izveide</a:t>
            </a:r>
            <a:endParaRPr 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4894" y="1926771"/>
            <a:ext cx="3241699" cy="10852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endParaRPr lang="lv-LV" sz="1400" dirty="0" smtClean="0"/>
          </a:p>
          <a:p>
            <a:pPr algn="just"/>
            <a:r>
              <a:rPr lang="lv-LV" sz="1200" dirty="0" smtClean="0"/>
              <a:t>Datorikas </a:t>
            </a:r>
            <a:r>
              <a:rPr lang="lv-LV" sz="1200" dirty="0"/>
              <a:t>materiālu izveide 1.-9.klašu skolēniem, nodrošināt to izvietojumu portālā </a:t>
            </a:r>
            <a:r>
              <a:rPr lang="lv-LV" sz="1200" dirty="0" smtClean="0">
                <a:hlinkClick r:id="rId4"/>
              </a:rPr>
              <a:t>www.startit.lv/datorika</a:t>
            </a:r>
            <a:r>
              <a:rPr lang="lv-LV" sz="1200" dirty="0" smtClean="0"/>
              <a:t>.</a:t>
            </a:r>
          </a:p>
          <a:p>
            <a:pPr algn="just"/>
            <a:r>
              <a:rPr lang="lv-LV" sz="1200" dirty="0" smtClean="0"/>
              <a:t>Nākamajos gados plānots izveidot mācību materiālus 2., 3., 5., 6., 8., 9. klasei</a:t>
            </a:r>
            <a:endParaRPr lang="en-US" sz="1400" dirty="0"/>
          </a:p>
          <a:p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3" y="5801021"/>
            <a:ext cx="2242297" cy="101560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lv-LV" sz="1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Start</a:t>
            </a:r>
            <a:r>
              <a:rPr lang="lv-LV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(IT) fonda izveide un dalībnieku piesaiste</a:t>
            </a:r>
            <a:endParaRPr 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7494" y="5786877"/>
            <a:ext cx="3256498" cy="101560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lv-LV" sz="1200" dirty="0" smtClean="0">
                <a:latin typeface="+mn-lt"/>
              </a:rPr>
              <a:t>Start (IT) sabiedriskā labuma fonda izveide, finansējuma piesaiste, jaunu dalībnieku piesaiste.</a:t>
            </a:r>
          </a:p>
          <a:p>
            <a:r>
              <a:rPr lang="lv-LV" sz="1200" dirty="0" smtClean="0">
                <a:latin typeface="+mn-lt"/>
              </a:rPr>
              <a:t>Šobrīd aktīvi tiek meklēti sadarbības partneri izveidotā IT izglītības fonda atbalstam.</a:t>
            </a:r>
            <a:endParaRPr lang="en-US" sz="12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5188" y="1926770"/>
            <a:ext cx="2971800" cy="27379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marL="285750" lvl="0" indent="-285750" eaLnBrk="0" hangingPunct="0">
              <a:buFont typeface="Arial" panose="020B0604020202020204" pitchFamily="34" charset="0"/>
              <a:buChar char="›"/>
            </a:pPr>
            <a:r>
              <a:rPr lang="lv-LV" sz="1700" dirty="0" smtClean="0">
                <a:solidFill>
                  <a:schemeClr val="bg1"/>
                </a:solidFill>
              </a:rPr>
              <a:t>Nodrošināt </a:t>
            </a:r>
            <a:r>
              <a:rPr lang="lv-LV" sz="1700" dirty="0">
                <a:solidFill>
                  <a:schemeClr val="bg1"/>
                </a:solidFill>
              </a:rPr>
              <a:t>sekmīgu </a:t>
            </a:r>
            <a:r>
              <a:rPr lang="lv-LV" sz="1700" dirty="0" smtClean="0">
                <a:solidFill>
                  <a:schemeClr val="bg1"/>
                </a:solidFill>
              </a:rPr>
              <a:t>projekta </a:t>
            </a:r>
            <a:r>
              <a:rPr lang="lv-LV" sz="1700" dirty="0">
                <a:solidFill>
                  <a:schemeClr val="bg1"/>
                </a:solidFill>
              </a:rPr>
              <a:t>realizāciju pilotskolās </a:t>
            </a:r>
            <a:r>
              <a:rPr lang="lv-LV" sz="1700" dirty="0" smtClean="0">
                <a:solidFill>
                  <a:schemeClr val="bg1"/>
                </a:solidFill>
              </a:rPr>
              <a:t>2015/ 2016</a:t>
            </a:r>
            <a:r>
              <a:rPr lang="lv-LV" sz="1700" dirty="0">
                <a:solidFill>
                  <a:schemeClr val="bg1"/>
                </a:solidFill>
              </a:rPr>
              <a:t>. mācību gada </a:t>
            </a:r>
            <a:r>
              <a:rPr lang="lv-LV" sz="1700" dirty="0" smtClean="0">
                <a:solidFill>
                  <a:schemeClr val="bg1"/>
                </a:solidFill>
              </a:rPr>
              <a:t>laikā;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›"/>
            </a:pPr>
            <a:endParaRPr lang="lv-LV" sz="1700" dirty="0">
              <a:solidFill>
                <a:schemeClr val="bg1"/>
              </a:solidFill>
            </a:endParaRPr>
          </a:p>
          <a:p>
            <a:pPr marL="285750" lvl="0" indent="-285750" eaLnBrk="0" hangingPunct="0">
              <a:buFont typeface="Arial" panose="020B0604020202020204" pitchFamily="34" charset="0"/>
              <a:buChar char="›"/>
            </a:pPr>
            <a:r>
              <a:rPr lang="lv-LV" sz="1700" dirty="0" smtClean="0">
                <a:solidFill>
                  <a:schemeClr val="bg1"/>
                </a:solidFill>
              </a:rPr>
              <a:t>Ieviest </a:t>
            </a:r>
            <a:r>
              <a:rPr lang="lv-LV" sz="1700" dirty="0">
                <a:solidFill>
                  <a:schemeClr val="bg1"/>
                </a:solidFill>
              </a:rPr>
              <a:t>kā obligātu priekšmetu vispārizglītojošajās skolās ar 2018. mācību </a:t>
            </a:r>
            <a:r>
              <a:rPr lang="lv-LV" sz="1700" dirty="0" smtClean="0">
                <a:solidFill>
                  <a:schemeClr val="bg1"/>
                </a:solidFill>
              </a:rPr>
              <a:t>gadu</a:t>
            </a:r>
            <a:endParaRPr lang="en-GB" sz="17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4510" y="1563848"/>
            <a:ext cx="309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Datorikas kursa mērķis: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402" y="221895"/>
            <a:ext cx="2667372" cy="1171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904" y="4858837"/>
            <a:ext cx="2252870" cy="2171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Datorikas</a:t>
            </a:r>
            <a:r>
              <a:rPr lang="en-US" dirty="0"/>
              <a:t> </a:t>
            </a:r>
            <a:r>
              <a:rPr lang="en-US" dirty="0" err="1"/>
              <a:t>kursa</a:t>
            </a:r>
            <a:r>
              <a:rPr lang="en-US" dirty="0"/>
              <a:t> </a:t>
            </a:r>
            <a:r>
              <a:rPr lang="en-US" dirty="0" err="1"/>
              <a:t>sasniegumi</a:t>
            </a:r>
            <a:r>
              <a:rPr lang="en-US" dirty="0"/>
              <a:t> un </a:t>
            </a:r>
            <a:r>
              <a:rPr lang="en-US" dirty="0" err="1"/>
              <a:t>pl</a:t>
            </a:r>
            <a:r>
              <a:rPr lang="lv-LV" dirty="0" err="1"/>
              <a:t>āni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430834" y="3285407"/>
            <a:ext cx="2478822" cy="113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8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Datorikas </a:t>
            </a:r>
            <a:r>
              <a:rPr lang="lv-LV" dirty="0" smtClean="0"/>
              <a:t>pilotprojekts</a:t>
            </a:r>
            <a:r>
              <a:rPr lang="lv-LV" dirty="0"/>
              <a:t>.</a:t>
            </a:r>
            <a:r>
              <a:rPr lang="lv-LV" dirty="0" smtClean="0"/>
              <a:t> Rezultāti skolās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756829" y="333375"/>
            <a:ext cx="1800000" cy="180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lv-LV" sz="4000" b="1" dirty="0" smtClean="0"/>
              <a:t>150+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16" y="2579915"/>
            <a:ext cx="2837416" cy="282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74" y="2587478"/>
            <a:ext cx="2954034" cy="28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565082" y="5821901"/>
            <a:ext cx="2113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Apgūtais noderīgs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citos</a:t>
            </a:r>
            <a:r>
              <a:rPr lang="lv-LV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mācību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priekšmetos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54610" y="5821901"/>
            <a:ext cx="3823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Veicina algoritmiskās un loģiskās domāšanas attīstību, kas nepieciešama citos mācību priekšmetos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3646130" y="5541404"/>
            <a:ext cx="1351280" cy="3200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76613" y="5518949"/>
            <a:ext cx="718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 augts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69398" y="5509520"/>
            <a:ext cx="708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zems |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Content Placeholder 1"/>
          <p:cNvSpPr>
            <a:spLocks noGrp="1"/>
          </p:cNvSpPr>
          <p:nvPr>
            <p:ph idx="1"/>
          </p:nvPr>
        </p:nvSpPr>
        <p:spPr>
          <a:xfrm>
            <a:off x="351022" y="1512781"/>
            <a:ext cx="8463388" cy="1123931"/>
          </a:xfrm>
        </p:spPr>
        <p:txBody>
          <a:bodyPr/>
          <a:lstStyle/>
          <a:p>
            <a:pPr marL="0" indent="0">
              <a:buNone/>
            </a:pPr>
            <a:r>
              <a:rPr lang="lv-LV" sz="2800" dirty="0" smtClean="0"/>
              <a:t>Datorikai </a:t>
            </a:r>
            <a:r>
              <a:rPr lang="lv-LV" sz="2800" dirty="0"/>
              <a:t>ir ietekme uz citu </a:t>
            </a:r>
          </a:p>
          <a:p>
            <a:pPr marL="0" indent="0">
              <a:buNone/>
            </a:pPr>
            <a:r>
              <a:rPr lang="lv-LV" sz="2800" dirty="0"/>
              <a:t>mācību priekšmetu </a:t>
            </a:r>
            <a:r>
              <a:rPr lang="lv-LV" sz="2800" dirty="0" smtClean="0"/>
              <a:t>apguvi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3215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1085" r="987" b="1234"/>
          <a:stretch/>
        </p:blipFill>
        <p:spPr bwMode="auto">
          <a:xfrm>
            <a:off x="92765" y="1412875"/>
            <a:ext cx="9051235" cy="5445125"/>
          </a:xfrm>
          <a:prstGeom prst="rect">
            <a:avLst/>
          </a:prstGeom>
          <a:noFill/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Datorikas pilotprojekts:</a:t>
            </a:r>
            <a:br>
              <a:rPr lang="lv-LV" dirty="0" smtClean="0"/>
            </a:br>
            <a:r>
              <a:rPr lang="lv-LV" dirty="0" smtClean="0"/>
              <a:t>rezultāti skolās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0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Datorikas pilotprojekts: rezultāti skolās</a:t>
            </a:r>
            <a:endParaRPr lang="en-US" dirty="0"/>
          </a:p>
        </p:txBody>
      </p:sp>
      <p:pic>
        <p:nvPicPr>
          <p:cNvPr id="6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t="788" r="655" b="1988"/>
          <a:stretch/>
        </p:blipFill>
        <p:spPr bwMode="auto">
          <a:xfrm>
            <a:off x="119270" y="1412875"/>
            <a:ext cx="8786191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60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J5VGAmsEOJfYnUyGYw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J5VGAmsEOJfYnUyGYww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fpFjaYFUWsZZ0XJz_aW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J5VGAmsEOJfYnUyGYww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wkg431wESyP7jDfXH16Q"/>
</p:tagLst>
</file>

<file path=ppt/theme/theme1.xml><?xml version="1.0" encoding="utf-8"?>
<a:theme xmlns:a="http://schemas.openxmlformats.org/drawingml/2006/main" name="28_spele16_kaulinu_parbide">
  <a:themeElements>
    <a:clrScheme name="Start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4F48"/>
      </a:accent1>
      <a:accent2>
        <a:srgbClr val="7C7AB9"/>
      </a:accent2>
      <a:accent3>
        <a:srgbClr val="14ADB2"/>
      </a:accent3>
      <a:accent4>
        <a:srgbClr val="98A824"/>
      </a:accent4>
      <a:accent5>
        <a:srgbClr val="799499"/>
      </a:accent5>
      <a:accent6>
        <a:srgbClr val="5294F4"/>
      </a:accent6>
      <a:hlink>
        <a:srgbClr val="009999"/>
      </a:hlink>
      <a:folHlink>
        <a:srgbClr val="99CC00"/>
      </a:folHlink>
    </a:clrScheme>
    <a:fontScheme name="Default Design">
      <a:majorFont>
        <a:latin typeface="Consolas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0_spele16_kaulinu_parbide">
  <a:themeElements>
    <a:clrScheme name="Start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4F48"/>
      </a:accent1>
      <a:accent2>
        <a:srgbClr val="7C7AB9"/>
      </a:accent2>
      <a:accent3>
        <a:srgbClr val="14ADB2"/>
      </a:accent3>
      <a:accent4>
        <a:srgbClr val="98A824"/>
      </a:accent4>
      <a:accent5>
        <a:srgbClr val="799499"/>
      </a:accent5>
      <a:accent6>
        <a:srgbClr val="5294F4"/>
      </a:accent6>
      <a:hlink>
        <a:srgbClr val="009999"/>
      </a:hlink>
      <a:folHlink>
        <a:srgbClr val="99CC00"/>
      </a:folHlink>
    </a:clrScheme>
    <a:fontScheme name="Default Design">
      <a:majorFont>
        <a:latin typeface="Consolas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28_spele16_kaulinu_parbide</Template>
  <TotalTime>10644</TotalTime>
  <Words>808</Words>
  <Application>Microsoft Office PowerPoint</Application>
  <PresentationFormat>On-screen Show (4:3)</PresentationFormat>
  <Paragraphs>149</Paragraphs>
  <Slides>16</Slides>
  <Notes>8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 Unicode MS</vt:lpstr>
      <vt:lpstr>Arial</vt:lpstr>
      <vt:lpstr>Arial Black</vt:lpstr>
      <vt:lpstr>Calibri</vt:lpstr>
      <vt:lpstr>Consolas</vt:lpstr>
      <vt:lpstr>Times New Roman</vt:lpstr>
      <vt:lpstr>Verdana</vt:lpstr>
      <vt:lpstr>28_spele16_kaulinu_parbide</vt:lpstr>
      <vt:lpstr>30_spele16_kaulinu_parbide</vt:lpstr>
      <vt:lpstr>PowerPoint Presentation</vt:lpstr>
      <vt:lpstr>Kas ir Start(IT)?</vt:lpstr>
      <vt:lpstr>Kas ir Start(IT)?</vt:lpstr>
      <vt:lpstr>Start(IT) mērķi</vt:lpstr>
      <vt:lpstr>Start(IT) sasniegumi un plāni</vt:lpstr>
      <vt:lpstr>Datorikas kursa sasniegumi un plāni</vt:lpstr>
      <vt:lpstr>Datorikas pilotprojekts. Rezultāti skolās</vt:lpstr>
      <vt:lpstr>Datorikas pilotprojekts: rezultāti skolās</vt:lpstr>
      <vt:lpstr>Datorikas pilotprojekts: rezultāti skolās</vt:lpstr>
      <vt:lpstr>Datorikas pilotprojekts: rezultāti skolās</vt:lpstr>
      <vt:lpstr>Aktivitātes projekta popularizēšanai</vt:lpstr>
      <vt:lpstr>Komunikācija medijos un sociālajos tīklos</vt:lpstr>
      <vt:lpstr>Start(IT) attīstība</vt:lpstr>
      <vt:lpstr>IT izglītības attīstības svarīgākie virzieni</vt:lpstr>
      <vt:lpstr>Start(IT) atbalsts</vt:lpstr>
      <vt:lpstr> </vt:lpstr>
    </vt:vector>
  </TitlesOfParts>
  <Company>Accenture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28. stunda «Spēle 16» – kauliņu pārbīde</dc:title>
  <dc:creator>Student</dc:creator>
  <cp:lastModifiedBy>Janis Paksis</cp:lastModifiedBy>
  <cp:revision>459</cp:revision>
  <cp:lastPrinted>2014-10-07T08:28:41Z</cp:lastPrinted>
  <dcterms:created xsi:type="dcterms:W3CDTF">2013-06-21T13:29:29Z</dcterms:created>
  <dcterms:modified xsi:type="dcterms:W3CDTF">2016-06-16T05:52:58Z</dcterms:modified>
</cp:coreProperties>
</file>